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17"/>
  </p:notesMasterIdLst>
  <p:sldIdLst>
    <p:sldId id="256" r:id="rId2"/>
    <p:sldId id="526" r:id="rId3"/>
    <p:sldId id="527" r:id="rId4"/>
    <p:sldId id="546" r:id="rId5"/>
    <p:sldId id="547" r:id="rId6"/>
    <p:sldId id="548" r:id="rId7"/>
    <p:sldId id="561" r:id="rId8"/>
    <p:sldId id="562" r:id="rId9"/>
    <p:sldId id="563" r:id="rId10"/>
    <p:sldId id="564" r:id="rId11"/>
    <p:sldId id="565" r:id="rId12"/>
    <p:sldId id="566" r:id="rId13"/>
    <p:sldId id="567" r:id="rId14"/>
    <p:sldId id="568" r:id="rId15"/>
    <p:sldId id="569" r:id="rId16"/>
  </p:sldIdLst>
  <p:sldSz cx="9144000" cy="6858000" type="screen4x3"/>
  <p:notesSz cx="6858000" cy="9144000"/>
  <p:embeddedFontLst>
    <p:embeddedFont>
      <p:font typeface="Tahoma" pitchFamily="34" charset="0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Cambria" pitchFamily="18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D47D64-DF6E-45E3-9457-4C58E0F6FC95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C66C9B8-3050-41B1-9436-5B80D89454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625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2B3-99AA-4D96-8BAA-6D9A58E01B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5C04-CD59-40ED-A0C7-F2FE117B06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DF5D-1F97-4AA9-996D-62E3D5A41D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6038F-00E9-4837-A2B7-0251DEB44F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9EED6-5020-452C-BE2E-83CD1B6A10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379A2-59C4-4ACA-B9D7-9DDF80D8A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2E8FA-1A63-43EE-B1C6-7444C8E1B1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51D15-FBFE-4A33-B1CB-381A7D330A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61A5C-7786-441F-B7F1-19401519CC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F236-6688-4586-9F5D-A392ACA23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56D60-8F95-4883-9B02-22D339465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CFC75-64D9-44E9-909F-5C799BB2AD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E8B16F2F-EF68-4089-85C9-AA0C9508D3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40" r:id="rId2"/>
    <p:sldLayoutId id="2147484729" r:id="rId3"/>
    <p:sldLayoutId id="2147484730" r:id="rId4"/>
    <p:sldLayoutId id="2147484731" r:id="rId5"/>
    <p:sldLayoutId id="2147484732" r:id="rId6"/>
    <p:sldLayoutId id="2147484733" r:id="rId7"/>
    <p:sldLayoutId id="2147484734" r:id="rId8"/>
    <p:sldLayoutId id="2147484735" r:id="rId9"/>
    <p:sldLayoutId id="2147484736" r:id="rId10"/>
    <p:sldLayoutId id="2147484737" r:id="rId11"/>
    <p:sldLayoutId id="214748473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4038600"/>
            <a:ext cx="7162800" cy="1143000"/>
          </a:xfrm>
        </p:spPr>
        <p:txBody>
          <a:bodyPr/>
          <a:lstStyle/>
          <a:p>
            <a:pPr algn="ctr"/>
            <a:r>
              <a:rPr lang="sr-Cyrl-BA" sz="2800" b="1"/>
              <a:t>КОМБИНОВАНИ ФИЗИКАЛНИ ТРЕТМАН СИНДРОМА БОЛА</a:t>
            </a:r>
            <a:endParaRPr lang="en-US" altLang="en-US" sz="28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87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Ласеротерапија 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         Ласер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/>
              <a:t/>
            </a:r>
            <a:br>
              <a:rPr lang="ru-RU"/>
            </a:br>
            <a:endParaRPr lang="ru-RU"/>
          </a:p>
          <a:p>
            <a:r>
              <a:rPr lang="ru-RU"/>
              <a:t>примењује се усмеравањем ласерског зрака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Char char="Ø"/>
            </a:pPr>
            <a:r>
              <a:rPr lang="ru-RU"/>
              <a:t>на акупунктурне тачке или </a:t>
            </a:r>
          </a:p>
          <a:p>
            <a:pPr>
              <a:buFont typeface="Wingdings" pitchFamily="2" charset="2"/>
              <a:buChar char="Ø"/>
            </a:pPr>
            <a:endParaRPr lang="ru-RU"/>
          </a:p>
          <a:p>
            <a:pPr>
              <a:buFont typeface="Wingdings" pitchFamily="2" charset="2"/>
              <a:buChar char="Ø"/>
            </a:pPr>
            <a:r>
              <a:rPr lang="ru-RU"/>
              <a:t>као скенирајући начин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F66961-B10D-4709-AA32-B6CB0336102B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10045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Ласеротерапија 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 основу досадашњих искустава могу се препоручити следећи опсези фреквенција: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Антиспастички ефекат 		1 – 10 Хз</a:t>
            </a:r>
          </a:p>
          <a:p>
            <a:endParaRPr lang="ru-RU"/>
          </a:p>
          <a:p>
            <a:r>
              <a:rPr lang="ru-RU"/>
              <a:t>Против бола  			10 – 60 Хз</a:t>
            </a:r>
          </a:p>
          <a:p>
            <a:endParaRPr lang="ru-RU"/>
          </a:p>
          <a:p>
            <a:r>
              <a:rPr lang="ru-RU"/>
              <a:t>Еутрофичан ефекат 		100 – 600 Хз</a:t>
            </a:r>
          </a:p>
          <a:p>
            <a:endParaRPr lang="ru-RU"/>
          </a:p>
          <a:p>
            <a:r>
              <a:rPr lang="ru-RU"/>
              <a:t>Антизапаљењски ефекат  	изнад 1000 Хз.</a:t>
            </a: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BC3BC9-E62B-4669-9499-D458156DDC90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389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Ласеротерапија 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Физиолошко - биолошко деловање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Tahoma" pitchFamily="34" charset="0"/>
              <a:buAutoNum type="arabicParenR"/>
            </a:pPr>
            <a:r>
              <a:rPr lang="ru-RU"/>
              <a:t>  Аналгезија</a:t>
            </a:r>
          </a:p>
          <a:p>
            <a:pPr>
              <a:buFont typeface="Tahoma" pitchFamily="34" charset="0"/>
              <a:buAutoNum type="arabicParenR"/>
            </a:pPr>
            <a:endParaRPr lang="ru-RU"/>
          </a:p>
          <a:p>
            <a:pPr>
              <a:buFont typeface="Tahoma" pitchFamily="34" charset="0"/>
              <a:buAutoNum type="arabicParenR"/>
            </a:pPr>
            <a:r>
              <a:rPr lang="ru-RU"/>
              <a:t>  Антиинфламаторно деловање</a:t>
            </a:r>
          </a:p>
          <a:p>
            <a:pPr>
              <a:buFont typeface="Tahoma" pitchFamily="34" charset="0"/>
              <a:buAutoNum type="arabicParenR"/>
            </a:pPr>
            <a:endParaRPr lang="ru-RU"/>
          </a:p>
          <a:p>
            <a:pPr>
              <a:buFont typeface="Tahoma" pitchFamily="34" charset="0"/>
              <a:buAutoNum type="arabicParenR"/>
            </a:pPr>
            <a:r>
              <a:rPr lang="ru-RU"/>
              <a:t>  Биостимулација ћелија,</a:t>
            </a: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EB5FCD-6592-4819-96E0-23962F653FE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1179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Ултразвук 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Модификује трансмисију и перцепцију болних сигнала: 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120B515-E228-4E5E-8F64-9DD8B7DB1FF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6763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Аналгетски ефекат акупунктуре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/>
              <a:t>преноси путем фракција А и Ц типа влакана</a:t>
            </a:r>
          </a:p>
          <a:p>
            <a:pPr>
              <a:lnSpc>
                <a:spcPct val="80000"/>
              </a:lnSpc>
            </a:pPr>
            <a:endParaRPr lang="sr-Cyrl-CS"/>
          </a:p>
          <a:p>
            <a:pPr>
              <a:lnSpc>
                <a:spcPct val="80000"/>
              </a:lnSpc>
            </a:pPr>
            <a:r>
              <a:rPr lang="sr-Cyrl-CS"/>
              <a:t>ендогених опијата </a:t>
            </a:r>
          </a:p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C1A066-662B-48AB-B4A6-C42B1525B83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12595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Електропроцедуре 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Анодна</a:t>
            </a:r>
            <a:r>
              <a:rPr lang="sr-Latn-CS"/>
              <a:t> </a:t>
            </a:r>
            <a:r>
              <a:rPr lang="en-US"/>
              <a:t>галванизација</a:t>
            </a:r>
            <a:endParaRPr lang="sr-Latn-CS"/>
          </a:p>
          <a:p>
            <a:r>
              <a:rPr lang="en-US"/>
              <a:t>Електрофореза</a:t>
            </a:r>
            <a:r>
              <a:rPr lang="sr-Latn-CS"/>
              <a:t> </a:t>
            </a:r>
            <a:r>
              <a:rPr lang="en-US"/>
              <a:t>Новокаина</a:t>
            </a:r>
            <a:endParaRPr lang="sr-Latn-CS"/>
          </a:p>
          <a:p>
            <a:r>
              <a:rPr lang="en-US"/>
              <a:t>ДДС</a:t>
            </a:r>
          </a:p>
          <a:p>
            <a:r>
              <a:rPr lang="en-US"/>
              <a:t>Ледук-ова струја " Ултрареиз " или Ултранадражајне(</a:t>
            </a:r>
            <a:r>
              <a:rPr lang="sl-SI"/>
              <a:t>Ултраподражајне) струје (по Трајберту).</a:t>
            </a:r>
            <a:r>
              <a:rPr lang="en-US"/>
              <a:t> </a:t>
            </a:r>
            <a:endParaRPr lang="sr-Latn-CS"/>
          </a:p>
          <a:p>
            <a:r>
              <a:rPr lang="en-US"/>
              <a:t>ТЕНС</a:t>
            </a:r>
            <a:endParaRPr lang="sr-Latn-CS"/>
          </a:p>
          <a:p>
            <a:r>
              <a:rPr lang="en-US"/>
              <a:t>ИФС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4B3627-F727-41CF-863E-55741C542CD8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2104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Дефиниција</a:t>
            </a:r>
            <a:r>
              <a:rPr lang="en-US" b="1"/>
              <a:t> 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ea typeface="Cambria" pitchFamily="18" charset="0"/>
                <a:cs typeface="Cambria" pitchFamily="18" charset="0"/>
              </a:rPr>
              <a:t>Дефиниција  СЗО</a:t>
            </a:r>
          </a:p>
          <a:p>
            <a:pPr>
              <a:buFont typeface="Wingdings" pitchFamily="2" charset="2"/>
              <a:buNone/>
            </a:pPr>
            <a:r>
              <a:rPr lang="ru-RU">
                <a:ea typeface="Cambria" pitchFamily="18" charset="0"/>
                <a:cs typeface="Cambria" pitchFamily="18" charset="0"/>
              </a:rPr>
              <a:t>   „бол је непријатно чулно или емоционално искуство повезано са стварним или потенцијалним оштећењем ткива“</a:t>
            </a:r>
          </a:p>
          <a:p>
            <a:pPr>
              <a:buFont typeface="Wingdings" pitchFamily="2" charset="2"/>
              <a:buNone/>
            </a:pPr>
            <a:endParaRPr lang="ru-RU">
              <a:ea typeface="Cambria" pitchFamily="18" charset="0"/>
              <a:cs typeface="Cambria" pitchFamily="18" charset="0"/>
            </a:endParaRPr>
          </a:p>
          <a:p>
            <a:endParaRPr 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F97FBB-68C6-4575-A510-BF062E192EF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1683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Cambria" pitchFamily="18" charset="0"/>
                <a:cs typeface="Cambria" pitchFamily="18" charset="0"/>
              </a:rPr>
              <a:t>Бол је психосоматски доживљај на који утичу физички, културални, историјски, социјални и чиниоци средине</a:t>
            </a:r>
          </a:p>
          <a:p>
            <a:r>
              <a:rPr lang="en-US" b="1">
                <a:ea typeface="Cambria" pitchFamily="18" charset="0"/>
                <a:cs typeface="Cambria" pitchFamily="18" charset="0"/>
              </a:rPr>
              <a:t>5 витални знак</a:t>
            </a:r>
          </a:p>
          <a:p>
            <a:r>
              <a:rPr lang="ru-RU">
                <a:ea typeface="Cambria" pitchFamily="18" charset="0"/>
                <a:cs typeface="Cambria" pitchFamily="18" charset="0"/>
              </a:rPr>
              <a:t>Према трајању </a:t>
            </a:r>
            <a:r>
              <a:rPr lang="ru-RU" b="1">
                <a:ea typeface="Cambria" pitchFamily="18" charset="0"/>
                <a:cs typeface="Cambria" pitchFamily="18" charset="0"/>
              </a:rPr>
              <a:t>- акутни и хронични</a:t>
            </a:r>
          </a:p>
          <a:p>
            <a:r>
              <a:rPr lang="ru-RU">
                <a:ea typeface="Cambria" pitchFamily="18" charset="0"/>
                <a:cs typeface="Cambria" pitchFamily="18" charset="0"/>
              </a:rPr>
              <a:t>Према патогенези – </a:t>
            </a:r>
          </a:p>
          <a:p>
            <a:r>
              <a:rPr lang="ru-RU">
                <a:ea typeface="Cambria" pitchFamily="18" charset="0"/>
                <a:cs typeface="Cambria" pitchFamily="18" charset="0"/>
              </a:rPr>
              <a:t>1. ноцицептиван, </a:t>
            </a:r>
          </a:p>
          <a:p>
            <a:r>
              <a:rPr lang="ru-RU">
                <a:ea typeface="Cambria" pitchFamily="18" charset="0"/>
                <a:cs typeface="Cambria" pitchFamily="18" charset="0"/>
              </a:rPr>
              <a:t>2. неуропатски и </a:t>
            </a:r>
          </a:p>
          <a:p>
            <a:r>
              <a:rPr lang="ru-RU">
                <a:ea typeface="Cambria" pitchFamily="18" charset="0"/>
                <a:cs typeface="Cambria" pitchFamily="18" charset="0"/>
              </a:rPr>
              <a:t>3. мешовити</a:t>
            </a:r>
            <a:r>
              <a:rPr lang="en-US">
                <a:ea typeface="Cambria" pitchFamily="18" charset="0"/>
                <a:cs typeface="Cambria" pitchFamily="18" charset="0"/>
              </a:rPr>
              <a:t> </a:t>
            </a:r>
          </a:p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9904E9-D352-49F0-B48A-79D17B6C026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281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 терапија у контроли бола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Многи физикални агенси се користе у контроли и олакшавању акутног и хроничног бола:</a:t>
            </a:r>
            <a:br>
              <a:rPr lang="ru-RU"/>
            </a:br>
            <a:r>
              <a:rPr lang="ru-RU"/>
              <a:t>   термотерапија:хладноћа и топлота</a:t>
            </a:r>
            <a:br>
              <a:rPr lang="ru-RU"/>
            </a:br>
            <a:r>
              <a:rPr lang="ru-RU"/>
              <a:t>   електро процедуре: ТЕНС, ДД струје, ИФС, ЕФ локалних анестетика и антиинфлам. лекова, </a:t>
            </a:r>
          </a:p>
          <a:p>
            <a:pPr>
              <a:lnSpc>
                <a:spcPct val="150000"/>
              </a:lnSpc>
            </a:pPr>
            <a:r>
              <a:rPr lang="ru-RU"/>
              <a:t>   ласер,</a:t>
            </a:r>
          </a:p>
          <a:p>
            <a:pPr>
              <a:lnSpc>
                <a:spcPct val="150000"/>
              </a:lnSpc>
            </a:pPr>
            <a:r>
              <a:rPr lang="ru-RU"/>
              <a:t>   магнетно поље </a:t>
            </a:r>
            <a:r>
              <a:rPr lang="en-US"/>
              <a:t/>
            </a:r>
            <a:br>
              <a:rPr lang="en-US"/>
            </a:br>
            <a:endParaRPr lang="en-US"/>
          </a:p>
          <a:p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13C05A-1716-4F99-B758-E98CAABCEB3C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173" name="Right Arrow 4"/>
          <p:cNvSpPr>
            <a:spLocks noChangeArrowheads="1"/>
          </p:cNvSpPr>
          <p:nvPr/>
        </p:nvSpPr>
        <p:spPr bwMode="auto">
          <a:xfrm>
            <a:off x="533400" y="3048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7174" name="Right Arrow 5"/>
          <p:cNvSpPr>
            <a:spLocks noChangeArrowheads="1"/>
          </p:cNvSpPr>
          <p:nvPr/>
        </p:nvSpPr>
        <p:spPr bwMode="auto">
          <a:xfrm>
            <a:off x="533400" y="3581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7175" name="Right Arrow 6"/>
          <p:cNvSpPr>
            <a:spLocks noChangeArrowheads="1"/>
          </p:cNvSpPr>
          <p:nvPr/>
        </p:nvSpPr>
        <p:spPr bwMode="auto">
          <a:xfrm>
            <a:off x="381000" y="4800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7176" name="Right Arrow 7"/>
          <p:cNvSpPr>
            <a:spLocks noChangeArrowheads="1"/>
          </p:cNvSpPr>
          <p:nvPr/>
        </p:nvSpPr>
        <p:spPr bwMode="auto">
          <a:xfrm>
            <a:off x="381000" y="5410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903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 терапија у контроли бола</a:t>
            </a:r>
            <a:endParaRPr lang="en-US" sz="3200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Механизам дејства је вишеструк и зависи од агенса.</a:t>
            </a:r>
          </a:p>
          <a:p>
            <a:r>
              <a:rPr lang="en-US" b="1"/>
              <a:t>Уопштено се може рећи да физикални агенси: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 модификују ослобађање медијатора запаљења који модулишу гате механизмом трансмисију импулса за бол у задњим роговима кичмене мождине,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мењају нервну проводљивост и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стимулишу продукцију ендогених опиоида,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изазивају хиперполаризацију ћелијске мембране,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подижу праг бола.</a:t>
            </a:r>
            <a:r>
              <a:rPr lang="vi-VN"/>
              <a:t/>
            </a:r>
            <a:br>
              <a:rPr lang="vi-VN"/>
            </a:b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1DC068-79B2-4544-B93B-5C40CFC082AA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346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 терапија у контроли бола</a:t>
            </a:r>
            <a:endParaRPr lang="en-US" sz="3200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Индиректно делују тако што: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1. смањују спазам мишића,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2. повећавају циркулацију крви,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3. смањују или одстрањују оток и исхемију ткива.</a:t>
            </a:r>
          </a:p>
          <a:p>
            <a:r>
              <a:rPr lang="ru-RU" b="1"/>
              <a:t>У предности су у односу на фармаколошке агенсе: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1. при правилној примени не изазивају споредне штетне ефекте </a:t>
            </a:r>
          </a:p>
          <a:p>
            <a:pPr>
              <a:buFont typeface="Wingdings" pitchFamily="2" charset="2"/>
              <a:buChar char="Ø"/>
            </a:pPr>
            <a:endParaRPr lang="ru-RU"/>
          </a:p>
          <a:p>
            <a:pPr>
              <a:buFont typeface="Wingdings" pitchFamily="2" charset="2"/>
              <a:buChar char="Ø"/>
            </a:pPr>
            <a:r>
              <a:rPr lang="ru-RU"/>
              <a:t>2. не развијају зависност при дужој примени.</a:t>
            </a:r>
            <a:endParaRPr lang="en-US"/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E096A8-9283-4CE5-BE57-EEBCDE7DA6D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2818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solidFill>
                  <a:srgbClr val="FF0000"/>
                </a:solidFill>
              </a:rPr>
              <a:t>Механизам редукције бола применом физикални агенаса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1. Спречавају улаз импулса бола у мозак и стварање осећаја бола (преко </a:t>
            </a:r>
            <a:r>
              <a:rPr lang="en-US"/>
              <a:t>gate control</a:t>
            </a:r>
            <a:r>
              <a:rPr lang="sr-Latn-CS"/>
              <a:t> </a:t>
            </a:r>
            <a:r>
              <a:rPr lang="ru-RU"/>
              <a:t>механизма)</a:t>
            </a:r>
          </a:p>
          <a:p>
            <a:r>
              <a:rPr lang="ru-RU"/>
              <a:t>2. Стимулишу стварање ендогених опиоида (супстанце које ствара само тело и које смањују осећај бола).</a:t>
            </a:r>
          </a:p>
          <a:p>
            <a:r>
              <a:rPr lang="ru-RU"/>
              <a:t>3. Подижу праг бола</a:t>
            </a:r>
          </a:p>
          <a:p>
            <a:r>
              <a:rPr lang="ru-RU"/>
              <a:t>4. Повећавају локалну циркулацију крви, те се тако са места бола односе алгогене материје (оне које изазивају бол) а, истовремено, долази довољно кисеоника и других материја неопходних за регенерацију и репарацију ткива</a:t>
            </a:r>
            <a:endParaRPr lang="en-US"/>
          </a:p>
          <a:p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F16067-5394-4CEE-AFE1-4A3131558D9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4365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Криотерапија 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 локално расхлађење највише су осетљива </a:t>
            </a:r>
          </a:p>
          <a:p>
            <a:pPr lvl="1"/>
            <a:r>
              <a:rPr lang="nb-NO" sz="2400" b="1" u="sng"/>
              <a:t>A-</a:t>
            </a:r>
            <a:r>
              <a:rPr lang="en-US" sz="2400" b="1" u="sng"/>
              <a:t>делта влакна, </a:t>
            </a:r>
            <a:r>
              <a:rPr lang="nb-NO" sz="2400"/>
              <a:t> </a:t>
            </a:r>
            <a:r>
              <a:rPr lang="en-US" sz="2400"/>
              <a:t>која проводе брз бол и имју висок праг надражаја, као и </a:t>
            </a:r>
            <a:r>
              <a:rPr lang="nb-NO" sz="2400"/>
              <a:t> </a:t>
            </a:r>
            <a:endParaRPr lang="en-US" sz="2400"/>
          </a:p>
          <a:p>
            <a:pPr lvl="1"/>
            <a:r>
              <a:rPr lang="en-US" sz="2400" b="1" u="sng"/>
              <a:t>А-гама влакна</a:t>
            </a:r>
            <a:r>
              <a:rPr lang="en-US" sz="2400"/>
              <a:t> која инервишу неуромишићна вретена.</a:t>
            </a:r>
          </a:p>
          <a:p>
            <a:r>
              <a:rPr lang="en-US" b="1" u="sng"/>
              <a:t>Механизам аналгезије</a:t>
            </a:r>
            <a:endParaRPr lang="en-US"/>
          </a:p>
          <a:p>
            <a:pPr lvl="1"/>
            <a:r>
              <a:rPr lang="en-US" sz="2400"/>
              <a:t>Апликације леда смањују ослобађање супстанција које индукују бол, </a:t>
            </a:r>
          </a:p>
          <a:p>
            <a:pPr lvl="1"/>
            <a:r>
              <a:rPr lang="en-US" sz="2400"/>
              <a:t>смањују кондукцију рецептора и  нервних влакана и на тај начин смањује брзину и учесталост болних импулса.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0EC9A9-AA1C-4DC3-99CC-57DC521487A7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3277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Криотерапија 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914400" y="1905000"/>
            <a:ext cx="7772400" cy="4114800"/>
          </a:xfrm>
        </p:spPr>
        <p:txBody>
          <a:bodyPr/>
          <a:lstStyle/>
          <a:p>
            <a:pPr lvl="1"/>
            <a:r>
              <a:rPr lang="en-US" sz="2400"/>
              <a:t>Непосредан аналгетички ефекат указује на то да криопроцедуре:</a:t>
            </a:r>
          </a:p>
          <a:p>
            <a:pPr lvl="1"/>
            <a:r>
              <a:rPr lang="en-US" sz="2400"/>
              <a:t>1. блокирају улаз импулса за бол у задњим роговима кичмене мождине, сходно гате теорији бола, и </a:t>
            </a:r>
          </a:p>
          <a:p>
            <a:pPr lvl="1"/>
            <a:r>
              <a:rPr lang="en-US" sz="2400"/>
              <a:t>2. да повећавају продукцију ендогених опиоида.</a:t>
            </a:r>
          </a:p>
          <a:p>
            <a:pPr lvl="1"/>
            <a:r>
              <a:rPr lang="en-US" sz="2400"/>
              <a:t>Од значаја је свакако смањење мишићног спазма с прекидом зачараног круга: бол-спазам-бол.</a:t>
            </a:r>
          </a:p>
          <a:p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A92EC3-5E86-4D19-A395-AC0064E0CCB4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12293" name="Right Arrow 4"/>
          <p:cNvSpPr>
            <a:spLocks noChangeArrowheads="1"/>
          </p:cNvSpPr>
          <p:nvPr/>
        </p:nvSpPr>
        <p:spPr bwMode="auto">
          <a:xfrm>
            <a:off x="685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12294" name="Right Arrow 5"/>
          <p:cNvSpPr>
            <a:spLocks noChangeArrowheads="1"/>
          </p:cNvSpPr>
          <p:nvPr/>
        </p:nvSpPr>
        <p:spPr bwMode="auto">
          <a:xfrm>
            <a:off x="685800" y="3886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12295" name="Right Arrow 6"/>
          <p:cNvSpPr>
            <a:spLocks noChangeArrowheads="1"/>
          </p:cNvSpPr>
          <p:nvPr/>
        </p:nvSpPr>
        <p:spPr bwMode="auto">
          <a:xfrm>
            <a:off x="685800" y="4648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0657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7975</TotalTime>
  <Words>493</Words>
  <Application>Microsoft Office PowerPoint</Application>
  <PresentationFormat>On-screen Show (4:3)</PresentationFormat>
  <Paragraphs>103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Tahoma</vt:lpstr>
      <vt:lpstr>Calibri</vt:lpstr>
      <vt:lpstr>Wingdings</vt:lpstr>
      <vt:lpstr>Cambria</vt:lpstr>
      <vt:lpstr>Blueprint</vt:lpstr>
      <vt:lpstr>КОМБИНОВАНИ ФИЗИКАЛНИ ТРЕТМАН СИНДРОМА БОЛА</vt:lpstr>
      <vt:lpstr>Дефиниција </vt:lpstr>
      <vt:lpstr>PowerPoint Presentation</vt:lpstr>
      <vt:lpstr>Физикална терапија у контроли бола</vt:lpstr>
      <vt:lpstr>Физикална терапија у контроли бола</vt:lpstr>
      <vt:lpstr>Физикална терапија у контроли бола</vt:lpstr>
      <vt:lpstr>Механизам редукције бола применом физикални агенаса</vt:lpstr>
      <vt:lpstr>Криотерапија </vt:lpstr>
      <vt:lpstr>Криотерапија </vt:lpstr>
      <vt:lpstr>Ласеротерапија </vt:lpstr>
      <vt:lpstr>Ласеротерапија </vt:lpstr>
      <vt:lpstr>Ласеротерапија </vt:lpstr>
      <vt:lpstr>Ултразвук </vt:lpstr>
      <vt:lpstr>Аналгетски ефекат акупунктуре</vt:lpstr>
      <vt:lpstr>Електропроцедуре 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994</cp:revision>
  <dcterms:created xsi:type="dcterms:W3CDTF">2002-12-17T12:07:36Z</dcterms:created>
  <dcterms:modified xsi:type="dcterms:W3CDTF">2024-08-30T08:34:53Z</dcterms:modified>
</cp:coreProperties>
</file>